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FF"/>
    <a:srgbClr val="0000FF"/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3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49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674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85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60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25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36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55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0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12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69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1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5CD9C-B2FA-44E9-BEEC-9B2EA0821617}" type="datetimeFigureOut">
              <a:rPr lang="fi-FI" smtClean="0"/>
              <a:t>7.3.2022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F026-A0D5-4E46-81F4-B6D262758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66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uorakulmio 52"/>
          <p:cNvSpPr/>
          <p:nvPr/>
        </p:nvSpPr>
        <p:spPr>
          <a:xfrm>
            <a:off x="54163" y="2037123"/>
            <a:ext cx="10414114" cy="48208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/>
        </p:nvSpPr>
        <p:spPr>
          <a:xfrm>
            <a:off x="154706" y="2636261"/>
            <a:ext cx="2085734" cy="41702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KOULUTUKSEN JÄRJESTÄMISPALVELUT</a:t>
            </a:r>
            <a:br>
              <a:rPr lang="fi-FI" sz="900" dirty="0">
                <a:solidFill>
                  <a:schemeClr val="tx1"/>
                </a:solidFill>
              </a:rPr>
            </a:br>
            <a:r>
              <a:rPr lang="fi-FI" sz="900" dirty="0">
                <a:solidFill>
                  <a:schemeClr val="tx1"/>
                </a:solidFill>
              </a:rPr>
              <a:t>Talousjohtaja Heidi Wihlman-Niinikoski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2359051" y="2636261"/>
            <a:ext cx="8005215" cy="41702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SALON SEUDUN AMMATTIOPISTO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Rehtori Anne Bragge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</p:txBody>
      </p:sp>
      <p:sp>
        <p:nvSpPr>
          <p:cNvPr id="45" name="Pyöristetty suorakulmio 44"/>
          <p:cNvSpPr/>
          <p:nvPr/>
        </p:nvSpPr>
        <p:spPr>
          <a:xfrm>
            <a:off x="2409322" y="4625171"/>
            <a:ext cx="7915674" cy="948315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YHTEISET TUTKINNON OSAT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OPISKELUVALMIUDET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VALMENTAVA </a:t>
            </a:r>
            <a:br>
              <a:rPr lang="fi-FI" sz="900" dirty="0">
                <a:solidFill>
                  <a:schemeClr val="bg1"/>
                </a:solidFill>
              </a:rPr>
            </a:br>
            <a:r>
              <a:rPr lang="fi-FI" sz="900" dirty="0">
                <a:solidFill>
                  <a:schemeClr val="bg1"/>
                </a:solidFill>
              </a:rPr>
              <a:t>KOULUTUS</a:t>
            </a:r>
          </a:p>
          <a:p>
            <a:br>
              <a:rPr lang="fi-FI" sz="900" dirty="0">
                <a:solidFill>
                  <a:schemeClr val="bg1"/>
                </a:solidFill>
              </a:rPr>
            </a:br>
            <a:r>
              <a:rPr lang="fi-FI" sz="900" dirty="0">
                <a:solidFill>
                  <a:schemeClr val="bg1"/>
                </a:solidFill>
              </a:rPr>
              <a:t>Eeva Vuorio</a:t>
            </a:r>
          </a:p>
        </p:txBody>
      </p:sp>
      <p:sp>
        <p:nvSpPr>
          <p:cNvPr id="47" name="Pyöristetty suorakulmio 46"/>
          <p:cNvSpPr/>
          <p:nvPr/>
        </p:nvSpPr>
        <p:spPr>
          <a:xfrm>
            <a:off x="2409321" y="5681694"/>
            <a:ext cx="7915674" cy="948358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  TYÖELÄMÄPALVELUT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  OPPISOPIMUS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  MARKKINOINTI JA MYYNTI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  KEHITTÄMISTOIMINTA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900" dirty="0">
              <a:solidFill>
                <a:schemeClr val="bg1"/>
              </a:solidFill>
            </a:endParaRPr>
          </a:p>
          <a:p>
            <a:r>
              <a:rPr lang="fi-FI" sz="900" dirty="0">
                <a:solidFill>
                  <a:schemeClr val="bg1"/>
                </a:solidFill>
              </a:rPr>
              <a:t>  Elina Korkeaoja</a:t>
            </a:r>
          </a:p>
        </p:txBody>
      </p:sp>
      <p:sp>
        <p:nvSpPr>
          <p:cNvPr id="50" name="Pyöristetty suorakulmio 49"/>
          <p:cNvSpPr/>
          <p:nvPr/>
        </p:nvSpPr>
        <p:spPr>
          <a:xfrm>
            <a:off x="2409322" y="3212186"/>
            <a:ext cx="7915674" cy="1309014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PEDAGOGINEN SUUNNITTELU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OPINTOJEN OHJAUS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ERITYINEN TUKI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OPINTOTOIMISTO-</a:t>
            </a:r>
            <a:br>
              <a:rPr lang="fi-FI" sz="900" dirty="0">
                <a:solidFill>
                  <a:schemeClr val="bg1"/>
                </a:solidFill>
              </a:rPr>
            </a:br>
            <a:r>
              <a:rPr lang="fi-FI" sz="900" dirty="0">
                <a:solidFill>
                  <a:schemeClr val="bg1"/>
                </a:solidFill>
              </a:rPr>
              <a:t>PALVELUT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solidFill>
                  <a:schemeClr val="bg1"/>
                </a:solidFill>
              </a:rPr>
              <a:t>OPISKELUHUOLTO </a:t>
            </a:r>
          </a:p>
          <a:p>
            <a:br>
              <a:rPr lang="fi-FI" sz="900" dirty="0">
                <a:solidFill>
                  <a:schemeClr val="bg1"/>
                </a:solidFill>
              </a:rPr>
            </a:br>
            <a:r>
              <a:rPr lang="fi-FI" sz="900" dirty="0">
                <a:solidFill>
                  <a:schemeClr val="bg1"/>
                </a:solidFill>
              </a:rPr>
              <a:t>Riikka Riihimäki</a:t>
            </a:r>
          </a:p>
        </p:txBody>
      </p:sp>
      <p:cxnSp>
        <p:nvCxnSpPr>
          <p:cNvPr id="29" name="Suora yhdysviiva 28"/>
          <p:cNvCxnSpPr>
            <a:stCxn id="7" idx="3"/>
          </p:cNvCxnSpPr>
          <p:nvPr/>
        </p:nvCxnSpPr>
        <p:spPr>
          <a:xfrm flipV="1">
            <a:off x="2851306" y="1158949"/>
            <a:ext cx="2370877" cy="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Ryhmä 37"/>
          <p:cNvGrpSpPr/>
          <p:nvPr/>
        </p:nvGrpSpPr>
        <p:grpSpPr>
          <a:xfrm>
            <a:off x="54165" y="212031"/>
            <a:ext cx="12087224" cy="396398"/>
            <a:chOff x="1320491" y="-11210"/>
            <a:chExt cx="8678700" cy="494463"/>
          </a:xfrm>
        </p:grpSpPr>
        <p:sp>
          <p:nvSpPr>
            <p:cNvPr id="30" name="Pyöristetty suorakulmio 29"/>
            <p:cNvSpPr/>
            <p:nvPr/>
          </p:nvSpPr>
          <p:spPr>
            <a:xfrm>
              <a:off x="1320491" y="-596"/>
              <a:ext cx="1371085" cy="48170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900" dirty="0"/>
                <a:t>KEMIÖNSAARI</a:t>
              </a:r>
            </a:p>
            <a:p>
              <a:pPr algn="ctr"/>
              <a:endParaRPr lang="fi-FI" sz="900" dirty="0"/>
            </a:p>
          </p:txBody>
        </p:sp>
        <p:sp>
          <p:nvSpPr>
            <p:cNvPr id="32" name="Pyöristetty suorakulmio 31"/>
            <p:cNvSpPr/>
            <p:nvPr/>
          </p:nvSpPr>
          <p:spPr>
            <a:xfrm>
              <a:off x="2782014" y="-4770"/>
              <a:ext cx="1371085" cy="4858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900" dirty="0"/>
                <a:t>KOSKI TL</a:t>
              </a:r>
            </a:p>
            <a:p>
              <a:pPr algn="ctr"/>
              <a:endParaRPr lang="fi-FI" sz="900" dirty="0"/>
            </a:p>
          </p:txBody>
        </p:sp>
        <p:sp>
          <p:nvSpPr>
            <p:cNvPr id="34" name="Pyöristetty suorakulmio 33"/>
            <p:cNvSpPr/>
            <p:nvPr/>
          </p:nvSpPr>
          <p:spPr>
            <a:xfrm>
              <a:off x="4243537" y="-11210"/>
              <a:ext cx="1371085" cy="4858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900" dirty="0"/>
                <a:t>PAIMIO</a:t>
              </a:r>
            </a:p>
            <a:p>
              <a:pPr algn="ctr"/>
              <a:endParaRPr lang="fi-FI" sz="900" dirty="0"/>
            </a:p>
          </p:txBody>
        </p:sp>
        <p:sp>
          <p:nvSpPr>
            <p:cNvPr id="35" name="Pyöristetty suorakulmio 34"/>
            <p:cNvSpPr/>
            <p:nvPr/>
          </p:nvSpPr>
          <p:spPr>
            <a:xfrm>
              <a:off x="5705060" y="1548"/>
              <a:ext cx="1371085" cy="48170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900" dirty="0"/>
                <a:t>SALO</a:t>
              </a:r>
            </a:p>
            <a:p>
              <a:pPr algn="ctr"/>
              <a:endParaRPr lang="fi-FI" sz="900" dirty="0"/>
            </a:p>
          </p:txBody>
        </p:sp>
        <p:sp>
          <p:nvSpPr>
            <p:cNvPr id="36" name="Pyöristetty suorakulmio 35"/>
            <p:cNvSpPr/>
            <p:nvPr/>
          </p:nvSpPr>
          <p:spPr>
            <a:xfrm>
              <a:off x="7166583" y="-2626"/>
              <a:ext cx="1371085" cy="4858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900" dirty="0"/>
                <a:t>SAUVO</a:t>
              </a:r>
            </a:p>
            <a:p>
              <a:pPr algn="ctr"/>
              <a:endParaRPr lang="fi-FI" sz="900" dirty="0"/>
            </a:p>
          </p:txBody>
        </p:sp>
        <p:sp>
          <p:nvSpPr>
            <p:cNvPr id="37" name="Pyöristetty suorakulmio 36"/>
            <p:cNvSpPr/>
            <p:nvPr/>
          </p:nvSpPr>
          <p:spPr>
            <a:xfrm>
              <a:off x="8628106" y="-9066"/>
              <a:ext cx="1371085" cy="4858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900" dirty="0"/>
                <a:t>SOMERO</a:t>
              </a:r>
            </a:p>
            <a:p>
              <a:pPr algn="ctr"/>
              <a:endParaRPr lang="fi-FI" sz="900" dirty="0"/>
            </a:p>
          </p:txBody>
        </p:sp>
      </p:grpSp>
      <p:cxnSp>
        <p:nvCxnSpPr>
          <p:cNvPr id="25" name="Suora yhdysviiva 24"/>
          <p:cNvCxnSpPr/>
          <p:nvPr/>
        </p:nvCxnSpPr>
        <p:spPr>
          <a:xfrm>
            <a:off x="11233192" y="1785526"/>
            <a:ext cx="0" cy="15753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/>
          <p:cNvCxnSpPr/>
          <p:nvPr/>
        </p:nvCxnSpPr>
        <p:spPr>
          <a:xfrm>
            <a:off x="5222183" y="722211"/>
            <a:ext cx="16754" cy="13225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yöristetty suorakulmio 4"/>
          <p:cNvSpPr/>
          <p:nvPr/>
        </p:nvSpPr>
        <p:spPr>
          <a:xfrm>
            <a:off x="54165" y="466652"/>
            <a:ext cx="12087224" cy="432904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KUNTAYHTYMÄN VALTUUSTO</a:t>
            </a:r>
          </a:p>
          <a:p>
            <a:pPr algn="ctr"/>
            <a:r>
              <a:rPr lang="fi-FI" sz="900" dirty="0"/>
              <a:t>Puheenjohtaja Arttu Karhulahti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54165" y="1430335"/>
            <a:ext cx="12087224" cy="432904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KUNTAYHTYMÄN HALLITUS</a:t>
            </a:r>
          </a:p>
          <a:p>
            <a:pPr algn="ctr"/>
            <a:r>
              <a:rPr lang="fi-FI" sz="900" dirty="0"/>
              <a:t>Puheenjohtaja Timo Lehti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54164" y="943021"/>
            <a:ext cx="2797142" cy="432904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TARKASTUSLAUTAKUNTA</a:t>
            </a:r>
          </a:p>
          <a:p>
            <a:pPr algn="ctr"/>
            <a:r>
              <a:rPr lang="fi-FI" sz="900" dirty="0"/>
              <a:t>Puheenjohtaja Maritta Jätinvuori</a:t>
            </a:r>
          </a:p>
        </p:txBody>
      </p:sp>
      <p:sp>
        <p:nvSpPr>
          <p:cNvPr id="11" name="Pyöristetty suorakulmio 10"/>
          <p:cNvSpPr/>
          <p:nvPr/>
        </p:nvSpPr>
        <p:spPr>
          <a:xfrm>
            <a:off x="10519954" y="3209749"/>
            <a:ext cx="1621433" cy="57469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SALON SEUDUN KOULUTUS OY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Toimitusjohtaja </a:t>
            </a:r>
            <a:br>
              <a:rPr lang="fi-FI" sz="900" dirty="0">
                <a:solidFill>
                  <a:schemeClr val="tx1"/>
                </a:solidFill>
              </a:rPr>
            </a:br>
            <a:r>
              <a:rPr lang="fi-FI" sz="900" dirty="0">
                <a:solidFill>
                  <a:schemeClr val="tx1"/>
                </a:solidFill>
              </a:rPr>
              <a:t>Markus Juhola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10528662" y="2438467"/>
            <a:ext cx="1612725" cy="57469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SALON SEUDUN KOULUTUS OY:N HALLITUS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Puheenjohtaja</a:t>
            </a:r>
            <a:br>
              <a:rPr lang="fi-FI" sz="900" dirty="0">
                <a:solidFill>
                  <a:schemeClr val="tx1"/>
                </a:solidFill>
              </a:rPr>
            </a:br>
            <a:r>
              <a:rPr lang="fi-FI" sz="900" dirty="0">
                <a:solidFill>
                  <a:schemeClr val="tx1"/>
                </a:solidFill>
              </a:rPr>
              <a:t> Olli-Pekka Juhantila</a:t>
            </a:r>
          </a:p>
        </p:txBody>
      </p:sp>
      <p:sp>
        <p:nvSpPr>
          <p:cNvPr id="27" name="Tekstiruutu 26"/>
          <p:cNvSpPr txBox="1"/>
          <p:nvPr/>
        </p:nvSpPr>
        <p:spPr>
          <a:xfrm>
            <a:off x="11186602" y="1866536"/>
            <a:ext cx="8739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YHTIÖKOKOUS</a:t>
            </a:r>
          </a:p>
        </p:txBody>
      </p:sp>
      <p:sp>
        <p:nvSpPr>
          <p:cNvPr id="39" name="Tekstiruutu 38"/>
          <p:cNvSpPr txBox="1"/>
          <p:nvPr/>
        </p:nvSpPr>
        <p:spPr>
          <a:xfrm>
            <a:off x="4562413" y="0"/>
            <a:ext cx="26709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J       Ä       S       E       N       K       U       N       </a:t>
            </a:r>
            <a:r>
              <a:rPr lang="fi-FI" sz="900" dirty="0" err="1"/>
              <a:t>N</a:t>
            </a:r>
            <a:r>
              <a:rPr lang="fi-FI" sz="900" dirty="0"/>
              <a:t>       A       T</a:t>
            </a:r>
          </a:p>
        </p:txBody>
      </p:sp>
      <p:sp>
        <p:nvSpPr>
          <p:cNvPr id="40" name="Pyöristetty suorakulmio 39"/>
          <p:cNvSpPr/>
          <p:nvPr/>
        </p:nvSpPr>
        <p:spPr>
          <a:xfrm>
            <a:off x="236852" y="3217219"/>
            <a:ext cx="1852844" cy="6536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HENKILÖSTÖ-JA TALOUSHALLINTO</a:t>
            </a:r>
          </a:p>
          <a:p>
            <a:pPr algn="ctr"/>
            <a:br>
              <a:rPr lang="fi-FI" sz="900" dirty="0">
                <a:solidFill>
                  <a:schemeClr val="tx1"/>
                </a:solidFill>
              </a:rPr>
            </a:br>
            <a:r>
              <a:rPr lang="fi-FI" sz="900" dirty="0">
                <a:solidFill>
                  <a:schemeClr val="tx1"/>
                </a:solidFill>
              </a:rPr>
              <a:t>Kirsi Pitkänen</a:t>
            </a:r>
          </a:p>
        </p:txBody>
      </p:sp>
      <p:sp>
        <p:nvSpPr>
          <p:cNvPr id="42" name="Pyöristetty suorakulmio 41"/>
          <p:cNvSpPr/>
          <p:nvPr/>
        </p:nvSpPr>
        <p:spPr>
          <a:xfrm>
            <a:off x="216001" y="4203818"/>
            <a:ext cx="1873694" cy="6564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TIETOHALLINTO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br>
              <a:rPr lang="fi-FI" sz="900" dirty="0">
                <a:solidFill>
                  <a:schemeClr val="tx1"/>
                </a:solidFill>
              </a:rPr>
            </a:br>
            <a:r>
              <a:rPr lang="fi-FI" sz="900" dirty="0">
                <a:solidFill>
                  <a:schemeClr val="tx1"/>
                </a:solidFill>
              </a:rPr>
              <a:t>Markus Hänninen</a:t>
            </a:r>
          </a:p>
        </p:txBody>
      </p:sp>
      <p:sp>
        <p:nvSpPr>
          <p:cNvPr id="43" name="Pyöristetty suorakulmio 42"/>
          <p:cNvSpPr/>
          <p:nvPr/>
        </p:nvSpPr>
        <p:spPr>
          <a:xfrm>
            <a:off x="236851" y="5105401"/>
            <a:ext cx="1831994" cy="6631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TILAPALVELUT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br>
              <a:rPr lang="fi-FI" sz="900" dirty="0">
                <a:solidFill>
                  <a:schemeClr val="tx1"/>
                </a:solidFill>
              </a:rPr>
            </a:br>
            <a:r>
              <a:rPr lang="fi-FI" sz="900" dirty="0">
                <a:solidFill>
                  <a:schemeClr val="tx1"/>
                </a:solidFill>
              </a:rPr>
              <a:t>Marko Mäkelä</a:t>
            </a:r>
          </a:p>
        </p:txBody>
      </p:sp>
      <p:sp>
        <p:nvSpPr>
          <p:cNvPr id="46" name="Pyöristetty suorakulmio 45"/>
          <p:cNvSpPr/>
          <p:nvPr/>
        </p:nvSpPr>
        <p:spPr>
          <a:xfrm>
            <a:off x="4164737" y="3173258"/>
            <a:ext cx="1169999" cy="35859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PUHTAUSALA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HIUSALA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MATKAILUALA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RAVITSEMISALA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TIETOTEKNIIKAN OSAAMISKESKUS 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Reija Kiviluoto</a:t>
            </a:r>
          </a:p>
        </p:txBody>
      </p:sp>
      <p:sp>
        <p:nvSpPr>
          <p:cNvPr id="48" name="Pyöristetty suorakulmio 47"/>
          <p:cNvSpPr/>
          <p:nvPr/>
        </p:nvSpPr>
        <p:spPr>
          <a:xfrm>
            <a:off x="5416973" y="3154422"/>
            <a:ext cx="1066612" cy="35994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TAIDE-TEOLLISUUSALA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TEKSTIILI- JA MUOTIALA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SOSIAALI- JA TERVEYSALA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KASVATUS – JA OHJAUSALA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  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br>
              <a:rPr lang="fi-FI" sz="900" dirty="0">
                <a:solidFill>
                  <a:schemeClr val="tx1"/>
                </a:solidFill>
              </a:rPr>
            </a:br>
            <a:r>
              <a:rPr lang="fi-FI" sz="900" dirty="0">
                <a:solidFill>
                  <a:schemeClr val="tx1"/>
                </a:solidFill>
              </a:rPr>
              <a:t>Petri Laaksonen</a:t>
            </a:r>
          </a:p>
        </p:txBody>
      </p:sp>
      <p:sp>
        <p:nvSpPr>
          <p:cNvPr id="49" name="Pyöristetty suorakulmio 48"/>
          <p:cNvSpPr/>
          <p:nvPr/>
        </p:nvSpPr>
        <p:spPr>
          <a:xfrm>
            <a:off x="6566332" y="3171840"/>
            <a:ext cx="1195045" cy="35859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KIINTEISTÖ-PALVELUALA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TALOTEKNIIKKA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PINTAKÄSITTELY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SÄHKÖ- JA AUTOMAATIOALA 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KONE- JA TUOTANTO-TEKNIIKKA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Ulla Jokinen</a:t>
            </a:r>
          </a:p>
        </p:txBody>
      </p:sp>
      <p:sp>
        <p:nvSpPr>
          <p:cNvPr id="51" name="Pyöristetty suorakulmio 50"/>
          <p:cNvSpPr/>
          <p:nvPr/>
        </p:nvSpPr>
        <p:spPr>
          <a:xfrm>
            <a:off x="7840161" y="3165051"/>
            <a:ext cx="1181281" cy="3596053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AUTOALA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LOGISTIIKKA-ALA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MAARAKENNUS- JA RAKENNUSALA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Miska Kanervo</a:t>
            </a:r>
          </a:p>
        </p:txBody>
      </p:sp>
      <p:sp>
        <p:nvSpPr>
          <p:cNvPr id="54" name="Tekstiruutu 53"/>
          <p:cNvSpPr txBox="1"/>
          <p:nvPr/>
        </p:nvSpPr>
        <p:spPr>
          <a:xfrm>
            <a:off x="4057753" y="2162958"/>
            <a:ext cx="220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SALON SEUDUN KOULUTUSKUNTAYHTYMÄ</a:t>
            </a:r>
          </a:p>
          <a:p>
            <a:r>
              <a:rPr lang="fi-FI" sz="900" dirty="0"/>
              <a:t>Kuntayhtymän johtaja Olli-Pekka Juhantila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271830"/>
            <a:ext cx="157664" cy="180000"/>
          </a:xfrm>
          <a:prstGeom prst="rect">
            <a:avLst/>
          </a:prstGeom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439" y="277007"/>
            <a:ext cx="168882" cy="180000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878" y="277007"/>
            <a:ext cx="157664" cy="1800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409" y="277007"/>
            <a:ext cx="157664" cy="1800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504" y="275938"/>
            <a:ext cx="156522" cy="180000"/>
          </a:xfrm>
          <a:prstGeom prst="rect">
            <a:avLst/>
          </a:prstGeom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197" y="275440"/>
            <a:ext cx="154950" cy="180000"/>
          </a:xfrm>
          <a:prstGeom prst="rect">
            <a:avLst/>
          </a:prstGeom>
        </p:spPr>
      </p:pic>
      <p:sp>
        <p:nvSpPr>
          <p:cNvPr id="41" name="Pyöristetty suorakulmio 50">
            <a:extLst>
              <a:ext uri="{FF2B5EF4-FFF2-40B4-BE49-F238E27FC236}">
                <a16:creationId xmlns:a16="http://schemas.microsoft.com/office/drawing/2014/main" id="{4D380D17-AA84-4061-96C5-B72FB042CDE9}"/>
              </a:ext>
            </a:extLst>
          </p:cNvPr>
          <p:cNvSpPr/>
          <p:nvPr/>
        </p:nvSpPr>
        <p:spPr>
          <a:xfrm>
            <a:off x="9096508" y="3164549"/>
            <a:ext cx="1148695" cy="3596053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LIIKETOIMINTA- JA JOHTAMINEN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Eeva Vuorio</a:t>
            </a:r>
          </a:p>
        </p:txBody>
      </p:sp>
    </p:spTree>
    <p:extLst>
      <p:ext uri="{BB962C8B-B14F-4D97-AF65-F5344CB8AC3E}">
        <p14:creationId xmlns:p14="http://schemas.microsoft.com/office/powerpoint/2010/main" val="202304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168</Words>
  <Application>Microsoft Office PowerPoint</Application>
  <PresentationFormat>Laajakuva</PresentationFormat>
  <Paragraphs>173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Olli-Pekka Juhantila</dc:creator>
  <cp:lastModifiedBy>Saija</cp:lastModifiedBy>
  <cp:revision>24</cp:revision>
  <dcterms:created xsi:type="dcterms:W3CDTF">2019-06-19T07:20:41Z</dcterms:created>
  <dcterms:modified xsi:type="dcterms:W3CDTF">2022-03-07T12:33:43Z</dcterms:modified>
</cp:coreProperties>
</file>